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6629400" y="5486400"/>
            <a:ext cx="2209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N.Paranjothi</a:t>
            </a:r>
            <a:endParaRPr lang="en-IN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PGT(SS)</a:t>
            </a:r>
            <a:r>
              <a:rPr lang="en-IN" b="1" baseline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Commerce</a:t>
            </a:r>
          </a:p>
          <a:p>
            <a:r>
              <a:rPr lang="en-IN" b="1" baseline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AECS </a:t>
            </a:r>
            <a:r>
              <a:rPr lang="en-IN" b="1" baseline="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Kaiga</a:t>
            </a:r>
            <a:r>
              <a:rPr lang="en-IN" b="1" baseline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2133600"/>
            <a:ext cx="52578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IN" sz="4400" dirty="0" smtClean="0"/>
              <a:t/>
            </a:r>
            <a:br>
              <a:rPr lang="en-IN" sz="4400" dirty="0" smtClean="0"/>
            </a:b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2060"/>
                </a:solidFill>
              </a:rPr>
              <a:t>WELCOME    STUDENTS</a:t>
            </a:r>
            <a:endParaRPr lang="en-US" sz="44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7696200" cy="1905000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rgbClr val="FFFF00"/>
                </a:solidFill>
              </a:rPr>
              <a:t>Continuation to Previous Topic Of </a:t>
            </a:r>
          </a:p>
          <a:p>
            <a:pPr algn="ctr"/>
            <a:r>
              <a:rPr lang="en-IN" sz="2800" b="1" dirty="0" smtClean="0">
                <a:solidFill>
                  <a:srgbClr val="FFFF00"/>
                </a:solidFill>
              </a:rPr>
              <a:t>Introduction to Accounting 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685799"/>
          </a:xfrm>
        </p:spPr>
        <p:txBody>
          <a:bodyPr>
            <a:noAutofit/>
          </a:bodyPr>
          <a:lstStyle/>
          <a:p>
            <a:r>
              <a:rPr lang="en-IN" sz="3600" dirty="0" smtClean="0"/>
              <a:t>Bills receivable , bills payable, Discount and its type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7772400" cy="36576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IN" sz="38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Bills Receivable</a:t>
            </a:r>
            <a:r>
              <a:rPr lang="en-IN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Bills Receivable is an accounting term of bills of exchange . A bill of exchange is bills receivable for seller at the time of credit sale </a:t>
            </a:r>
          </a:p>
          <a:p>
            <a:pPr algn="l"/>
            <a:r>
              <a:rPr lang="en-IN" sz="3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Bills Payable: </a:t>
            </a:r>
            <a:r>
              <a:rPr lang="en-IN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Bills Payable is also an accounting term of bills of exchange . A bill of exchange is bills payable for purchaser  at the time of credit purchase . </a:t>
            </a:r>
          </a:p>
          <a:p>
            <a:pPr algn="l"/>
            <a:r>
              <a:rPr lang="en-IN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Discount:</a:t>
            </a:r>
            <a:r>
              <a:rPr lang="en-IN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Discount is the rebate given by the seller to the buyer . It can be classified  in to two </a:t>
            </a:r>
          </a:p>
          <a:p>
            <a:pPr marL="514350" indent="-514350" algn="l">
              <a:buAutoNum type="arabicPeriod"/>
            </a:pPr>
            <a:r>
              <a:rPr lang="en-IN" sz="3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 Discount </a:t>
            </a:r>
            <a:r>
              <a:rPr lang="en-IN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The purpose of this discount is to persuade the buyer to buy more goods. It is offered at an agreed percentage of list price at the time of selling goods . This discount is not recorded in the accounting books as it is deducted in the invoice / cash memo. </a:t>
            </a:r>
          </a:p>
          <a:p>
            <a:pPr marL="514350" indent="-514350" algn="l">
              <a:buAutoNum type="arabicPeriod"/>
            </a:pPr>
            <a:r>
              <a:rPr lang="en-IN" sz="3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Cash Discount: </a:t>
            </a:r>
            <a:r>
              <a:rPr lang="en-IN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objective of providing cash discount is to encourage the debtors to pay the dues promptly . This discount is recorded  in the accounting books . </a:t>
            </a:r>
          </a:p>
          <a:p>
            <a:pPr marL="514350" indent="-514350"/>
            <a:r>
              <a:rPr lang="en-IN" sz="3800" dirty="0" smtClean="0"/>
              <a:t>:   </a:t>
            </a:r>
          </a:p>
          <a:p>
            <a:r>
              <a:rPr lang="en-IN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685799"/>
          </a:xfrm>
        </p:spPr>
        <p:txBody>
          <a:bodyPr>
            <a:noAutofit/>
          </a:bodyPr>
          <a:lstStyle/>
          <a:p>
            <a:r>
              <a:rPr lang="en-IN" sz="3600" dirty="0" smtClean="0"/>
              <a:t>Income, stock, cost and voucher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447800"/>
            <a:ext cx="7543800" cy="4343400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I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Income:</a:t>
            </a:r>
            <a: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Income  is a wider term , which  includes profit also . Income means increase in the wealth of the enterprise over a period of time. </a:t>
            </a:r>
          </a:p>
          <a:p>
            <a:pPr marL="514350" indent="-514350" algn="l"/>
            <a:r>
              <a:rPr lang="en-IN" sz="1800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Stock</a:t>
            </a:r>
            <a: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The  goods available with the business for sale on a particular  date  is known as stock. </a:t>
            </a:r>
          </a:p>
          <a:p>
            <a:pPr marL="514350" indent="-514350" algn="l"/>
            <a:r>
              <a:rPr lang="en-IN" sz="1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</a:t>
            </a:r>
            <a: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Cost refers to expenditures incurred in acquiring manufacturing and processing  of goods to make it saleable .</a:t>
            </a:r>
          </a:p>
          <a:p>
            <a:pPr marL="514350" indent="-514350" algn="l"/>
            <a:r>
              <a:rPr lang="en-IN" sz="1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Voucher</a:t>
            </a:r>
            <a: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The documentary evidence in support of a transaction is known as voucher . For example , If we buy goods for cash we get cash memo , if we buy goods on credit , we get an invoice , when we make payment we get a receipts .  </a:t>
            </a:r>
          </a:p>
          <a:p>
            <a:pPr marL="514350" indent="-514350"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1400"/>
            <a:ext cx="7772400" cy="685799"/>
          </a:xfrm>
        </p:spPr>
        <p:txBody>
          <a:bodyPr>
            <a:noAutofit/>
          </a:bodyPr>
          <a:lstStyle/>
          <a:p>
            <a:pPr algn="ctr"/>
            <a:r>
              <a:rPr lang="en-IN" sz="6000" dirty="0" smtClean="0">
                <a:solidFill>
                  <a:srgbClr val="7030A0"/>
                </a:solidFill>
              </a:rPr>
              <a:t>Thank You Students</a:t>
            </a:r>
            <a:endParaRPr lang="en-US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0"/>
            <a:ext cx="8001000" cy="1066800"/>
          </a:xfrm>
        </p:spPr>
        <p:txBody>
          <a:bodyPr>
            <a:normAutofit/>
          </a:bodyPr>
          <a:lstStyle/>
          <a:p>
            <a:pPr algn="ctr"/>
            <a:r>
              <a:rPr lang="en-IN" sz="4400" dirty="0" smtClean="0"/>
              <a:t>Introduction to Accounting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696200" cy="4038600"/>
          </a:xfrm>
        </p:spPr>
        <p:txBody>
          <a:bodyPr>
            <a:normAutofit/>
          </a:bodyPr>
          <a:lstStyle/>
          <a:p>
            <a:pPr algn="l"/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</a:p>
          <a:p>
            <a:pPr algn="l"/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8.Qualitative characteristics of   accounting information</a:t>
            </a:r>
          </a:p>
          <a:p>
            <a:pPr algn="l"/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9.Role of accounting in business </a:t>
            </a:r>
          </a:p>
          <a:p>
            <a:pPr algn="l"/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Basic accounting terms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 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219200"/>
            <a:ext cx="8001000" cy="10668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Module-2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990600"/>
            <a:ext cx="8001000" cy="6858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Class</a:t>
            </a:r>
            <a:r>
              <a:rPr kumimoji="0" lang="en-I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XI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7201"/>
            <a:ext cx="8991600" cy="838199"/>
          </a:xfrm>
        </p:spPr>
        <p:txBody>
          <a:bodyPr>
            <a:normAutofit/>
          </a:bodyPr>
          <a:lstStyle/>
          <a:p>
            <a:pPr algn="l"/>
            <a:r>
              <a:rPr lang="en-IN" sz="3200" dirty="0" smtClean="0"/>
              <a:t>Accounting Information - Qualitative Characteristics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382000" cy="3505200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endParaRPr lang="en-IN" sz="1800" dirty="0" smtClean="0"/>
          </a:p>
          <a:p>
            <a:pPr marL="342900" indent="-342900" algn="l">
              <a:buAutoNum type="arabicPeriod"/>
            </a:pPr>
            <a:r>
              <a:rPr lang="en-IN" sz="1800" b="1" u="sng" dirty="0" smtClean="0">
                <a:solidFill>
                  <a:srgbClr val="00B0F0"/>
                </a:solidFill>
              </a:rPr>
              <a:t>Reliability</a:t>
            </a:r>
            <a:r>
              <a:rPr lang="en-IN" sz="1800" b="1" dirty="0" smtClean="0"/>
              <a:t> : It means the information  must be based on facts and be verified through source of documents by any one .  It must be free from bias and errors.</a:t>
            </a:r>
          </a:p>
          <a:p>
            <a:pPr marL="342900" indent="-342900" algn="l">
              <a:buAutoNum type="arabicPeriod"/>
            </a:pPr>
            <a:r>
              <a:rPr lang="en-IN" sz="1800" b="1" u="sng" dirty="0" smtClean="0">
                <a:solidFill>
                  <a:schemeClr val="accent5">
                    <a:lumMod val="75000"/>
                  </a:schemeClr>
                </a:solidFill>
              </a:rPr>
              <a:t>Relevance</a:t>
            </a:r>
            <a:r>
              <a:rPr lang="en-IN" sz="1800" b="1" dirty="0" smtClean="0"/>
              <a:t> : To be relevant , the information must be available in time and must be influence the decisions of the users by helping them to form prediction about the outcomes.</a:t>
            </a:r>
          </a:p>
          <a:p>
            <a:pPr marL="342900" indent="-342900" algn="l">
              <a:buAutoNum type="arabicPeriod"/>
            </a:pPr>
            <a:r>
              <a:rPr lang="en-IN" sz="1800" b="1" u="sng" dirty="0" smtClean="0">
                <a:solidFill>
                  <a:srgbClr val="FF0000"/>
                </a:solidFill>
              </a:rPr>
              <a:t>Understand ability </a:t>
            </a:r>
            <a:r>
              <a:rPr lang="en-IN" sz="1800" b="1" dirty="0" smtClean="0"/>
              <a:t>: The information should be presented in such a manner  that users can understand it well.  </a:t>
            </a:r>
          </a:p>
          <a:p>
            <a:pPr marL="342900" indent="-342900" algn="l">
              <a:buAutoNum type="arabicPeriod"/>
            </a:pPr>
            <a:r>
              <a:rPr lang="en-IN" sz="1800" b="1" u="sng" dirty="0" smtClean="0">
                <a:solidFill>
                  <a:srgbClr val="002060"/>
                </a:solidFill>
              </a:rPr>
              <a:t>Comparability </a:t>
            </a:r>
            <a:r>
              <a:rPr lang="en-IN" sz="1800" b="1" dirty="0" smtClean="0"/>
              <a:t>: The information should be disclosed in such a manner that it can be compared with the previous year  with present year .</a:t>
            </a:r>
            <a:endParaRPr lang="en-US" sz="1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991600" cy="838200"/>
          </a:xfrm>
        </p:spPr>
        <p:txBody>
          <a:bodyPr>
            <a:normAutofit/>
          </a:bodyPr>
          <a:lstStyle/>
          <a:p>
            <a:pPr algn="ctr"/>
            <a:r>
              <a:rPr lang="en-IN" sz="3200" dirty="0" smtClean="0"/>
              <a:t>Role of Accounting in Business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534400" cy="3886200"/>
          </a:xfrm>
        </p:spPr>
        <p:txBody>
          <a:bodyPr>
            <a:normAutofit/>
          </a:bodyPr>
          <a:lstStyle/>
          <a:p>
            <a:pPr marL="342900" indent="-342900" algn="l">
              <a:buAutoNum type="arabicPeriod"/>
            </a:pPr>
            <a:endParaRPr lang="en-IN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AutoNum type="arabicPeriod"/>
            </a:pP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describes and analyses a mass of data of an enterprise through measurement ,classification and summarisation and reduces those data in to report and statement.</a:t>
            </a:r>
          </a:p>
          <a:p>
            <a:pPr marL="342900" indent="-342900" algn="l">
              <a:buAutoNum type="arabicPeriod"/>
            </a:pP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shows the financial condition and results of operations of that enterprises. There fore it is regarded as a language of business</a:t>
            </a:r>
          </a:p>
          <a:p>
            <a:pPr marL="342900" indent="-342900" algn="l">
              <a:buAutoNum type="arabicPeriod"/>
            </a:pP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also performs the service activity by providing quantitative  financial information that helps users in various ways .</a:t>
            </a:r>
          </a:p>
          <a:p>
            <a:pPr marL="342900" indent="-342900" algn="l">
              <a:buAutoNum type="arabicPeriod"/>
            </a:pP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collects and communicates economic information about an enterprises to a wide variety of interested parties.</a:t>
            </a:r>
          </a:p>
          <a:p>
            <a:pPr marL="342900" indent="-342900" algn="l">
              <a:buAutoNum type="arabicPeriod"/>
            </a:pP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does not provide qualitative and non financial information.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610600" cy="533400"/>
          </a:xfrm>
        </p:spPr>
        <p:txBody>
          <a:bodyPr>
            <a:normAutofit/>
          </a:bodyPr>
          <a:lstStyle/>
          <a:p>
            <a:pPr algn="l"/>
            <a:r>
              <a:rPr lang="en-IN" sz="3200" dirty="0" smtClean="0"/>
              <a:t>Basic Accounting Terms in Business Transaction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38200"/>
            <a:ext cx="8763000" cy="49530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IN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1.Entity:</a:t>
            </a: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specifically identifiable business enterprise like super Bazaar , jewellery mart , ITC Limited , BHEL  etc.</a:t>
            </a:r>
          </a:p>
          <a:p>
            <a:pPr algn="l"/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en-IN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Any activities which involves transfer of money  or moneys worth ( goods , services, ideas) from one person to another person</a:t>
            </a:r>
          </a:p>
          <a:p>
            <a:pPr algn="l"/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 , Goods purchased on cash for Rs  10000/-</a:t>
            </a:r>
          </a:p>
          <a:p>
            <a:pPr algn="l"/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en-IN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</a:t>
            </a: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Account refers to a summarized record of relevant transactions of particular head at one place. All accounts are divided in to two sides . Left side account is called Debit side and the Right side is called Credit side  </a:t>
            </a:r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endParaRPr lang="en-IN" sz="1800" dirty="0" smtClean="0"/>
          </a:p>
          <a:p>
            <a:pPr algn="l"/>
            <a:r>
              <a:rPr lang="en-IN" sz="1800" dirty="0" smtClean="0"/>
              <a:t>4</a:t>
            </a:r>
            <a:r>
              <a:rPr lang="en-IN" sz="1800" dirty="0" smtClean="0">
                <a:solidFill>
                  <a:srgbClr val="FFC000"/>
                </a:solidFill>
              </a:rPr>
              <a:t>. </a:t>
            </a:r>
            <a:r>
              <a:rPr lang="en-IN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</a:t>
            </a: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IT is the amount invested by owner or proprietor in an organisation</a:t>
            </a:r>
          </a:p>
          <a:p>
            <a:pPr algn="l"/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IN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Drawings</a:t>
            </a: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It is the amount of cash or goods worth withdrawn from the business by the owner for the personal use of the owner</a:t>
            </a:r>
          </a:p>
          <a:p>
            <a:r>
              <a:rPr lang="en-IN" sz="1800" dirty="0" smtClean="0"/>
              <a:t> .</a:t>
            </a:r>
          </a:p>
          <a:p>
            <a:endParaRPr lang="en-IN" sz="1800" dirty="0" smtClean="0"/>
          </a:p>
          <a:p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819400"/>
          <a:ext cx="8153401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845"/>
                <a:gridCol w="3465195"/>
                <a:gridCol w="1732598"/>
                <a:gridCol w="1528763"/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Date </a:t>
                      </a:r>
                      <a:endParaRPr 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Particulars</a:t>
                      </a:r>
                      <a:endParaRPr 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Debit</a:t>
                      </a:r>
                      <a:r>
                        <a:rPr lang="en-IN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Credit</a:t>
                      </a:r>
                      <a:endParaRPr 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01/07/20</a:t>
                      </a:r>
                      <a:endParaRPr 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Goods a/c Dr </a:t>
                      </a:r>
                      <a:endParaRPr 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10000</a:t>
                      </a:r>
                      <a:endParaRPr 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endParaRPr lang="en-US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To</a:t>
                      </a:r>
                      <a:r>
                        <a:rPr lang="en-IN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cash a/c </a:t>
                      </a:r>
                      <a:endParaRPr 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10000</a:t>
                      </a:r>
                      <a:endParaRPr 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609599"/>
          </a:xfrm>
        </p:spPr>
        <p:txBody>
          <a:bodyPr>
            <a:normAutofit/>
          </a:bodyPr>
          <a:lstStyle/>
          <a:p>
            <a:pPr algn="l"/>
            <a:r>
              <a:rPr lang="en-IN" sz="3600" dirty="0" smtClean="0"/>
              <a:t>Assets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371600"/>
            <a:ext cx="8077200" cy="4038600"/>
          </a:xfrm>
        </p:spPr>
        <p:txBody>
          <a:bodyPr>
            <a:normAutofit/>
          </a:bodyPr>
          <a:lstStyle/>
          <a:p>
            <a:pPr algn="l"/>
            <a: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Assets are valuable and economic  sources of an enterprises  which has money value it can be broadly classified in to  two. </a:t>
            </a:r>
          </a:p>
          <a:p>
            <a:pPr marL="342900" indent="-342900" algn="l">
              <a:buAutoNum type="arabicPeriod"/>
            </a:pPr>
            <a:r>
              <a:rPr lang="en-I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assets </a:t>
            </a:r>
            <a: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Current assets are those assts which are held for short period and can be converted  in to cash with in one year  Ex:  cash in hand , cash at bank,  debtor, bills receivable , short term investment , stock,  loose tools etc.</a:t>
            </a:r>
          </a:p>
          <a:p>
            <a:pPr marL="342900" indent="-342900" algn="l">
              <a:buAutoNum type="arabicPeriod"/>
            </a:pPr>
            <a:r>
              <a:rPr lang="en-IN" sz="1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current assets </a:t>
            </a:r>
            <a: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Non current assets are those assets which are hold for long period and used for normal business operation Ex: Land &amp; Building ,furniture &amp; fixtures, plant &amp; machinery. These are further classified in to two </a:t>
            </a:r>
          </a:p>
          <a:p>
            <a:pPr marL="342900" indent="-342900" algn="l"/>
            <a: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a) </a:t>
            </a:r>
            <a:r>
              <a:rPr lang="en-IN" sz="1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Tangible assets </a:t>
            </a:r>
            <a: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Those assets which has physical existence  and can be seen and touched Ex: Furniture , Machinery etc.</a:t>
            </a:r>
          </a:p>
          <a:p>
            <a:pPr marL="342900" indent="-342900" algn="l"/>
            <a: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</a:t>
            </a:r>
            <a:r>
              <a:rPr lang="en-IN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Intangible assets </a:t>
            </a:r>
            <a: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Intangible assets are those assets which has no physical existence and cannot be seen . Ex: goodwill, Patents, copy  rights , trade mark etc.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915400" cy="761999"/>
          </a:xfrm>
        </p:spPr>
        <p:txBody>
          <a:bodyPr>
            <a:normAutofit/>
          </a:bodyPr>
          <a:lstStyle/>
          <a:p>
            <a:pPr algn="ctr"/>
            <a:r>
              <a:rPr lang="en-IN" sz="3600" dirty="0" smtClean="0"/>
              <a:t>Liabilities and receipts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066800"/>
            <a:ext cx="7620000" cy="3962400"/>
          </a:xfrm>
        </p:spPr>
        <p:txBody>
          <a:bodyPr>
            <a:normAutofit lnSpcReduction="10000"/>
          </a:bodyPr>
          <a:lstStyle/>
          <a:p>
            <a:pPr algn="l"/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Liabilities are obligations or debts that an enterprise has to pay after some time in the future </a:t>
            </a:r>
          </a:p>
          <a:p>
            <a:pPr marL="342900" indent="-342900" algn="l">
              <a:buAutoNum type="arabicPeriod"/>
            </a:pPr>
            <a:r>
              <a:rPr lang="en-IN" sz="1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liabilities </a:t>
            </a: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current liabilities are obligations or debts that are payable within a period  of one year  Ex: Creditors, Bills payable etc.</a:t>
            </a:r>
          </a:p>
          <a:p>
            <a:pPr marL="342900" indent="-342900" algn="l">
              <a:buAutoNum type="arabicPeriod"/>
            </a:pPr>
            <a:r>
              <a:rPr lang="en-IN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–Current liabilities </a:t>
            </a: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Those obligations  or debts that are payable after a period of one year  Ex: Bank loan , Debenture  etc. </a:t>
            </a:r>
          </a:p>
          <a:p>
            <a:pPr marL="342900" indent="-342900" algn="l"/>
            <a:r>
              <a:rPr lang="en-I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Receipts</a:t>
            </a:r>
          </a:p>
          <a:p>
            <a:pPr marL="342900" indent="-342900" algn="l"/>
            <a:r>
              <a:rPr lang="en-IN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1.Revenue receipts </a:t>
            </a: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Revenue receipts are those receipts which are occurred  frequently  by normal operation of business like money received by sale of business product. Ex: rent, Royalty.</a:t>
            </a:r>
          </a:p>
          <a:p>
            <a:pPr marL="342900" indent="-342900" algn="l"/>
            <a:r>
              <a:rPr lang="en-IN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2.Capital receipts </a:t>
            </a:r>
            <a:r>
              <a:rPr lang="en-IN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capital receipts are those receipts which are  occurred by other then business operation Ex: like money received on sale of goods  </a:t>
            </a:r>
          </a:p>
          <a:p>
            <a:pPr marL="342900" indent="-342900"/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286000"/>
            <a:ext cx="9144000" cy="2514600"/>
          </a:xfrm>
        </p:spPr>
        <p:txBody>
          <a:bodyPr>
            <a:normAutofit/>
          </a:bodyPr>
          <a:lstStyle/>
          <a:p>
            <a:pPr algn="ctr"/>
            <a:r>
              <a:rPr lang="en-IN" sz="3200" dirty="0" smtClean="0"/>
              <a:t>What do you mean by expenses and expenditure ? </a:t>
            </a:r>
            <a:r>
              <a:rPr lang="en-IN" dirty="0" smtClean="0"/>
              <a:t/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85800"/>
            <a:ext cx="7696200" cy="5105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IN" sz="1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Expenses</a:t>
            </a:r>
            <a:r>
              <a:rPr lang="en-IN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cost incurred by a business for earning revenue are known as expenses  Ex: rent, wages, salaries, Interest paid. </a:t>
            </a:r>
          </a:p>
          <a:p>
            <a:pPr algn="l"/>
            <a:r>
              <a:rPr lang="en-IN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</a:t>
            </a:r>
            <a:r>
              <a:rPr lang="en-IN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:Spending money  or incurring  a liability for acquiring assets, goods or service is called expenditure , these expenditure are classified in to 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342900" indent="-342900" algn="l">
              <a:buAutoNum type="arabicPeriod"/>
            </a:pPr>
            <a:r>
              <a:rPr lang="en-US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Revenue Expenditure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It is the amount spent to purchase  goods and services that are used during financial year Ex: rent , interest .</a:t>
            </a:r>
          </a:p>
          <a:p>
            <a:pPr marL="342900" indent="-342900" algn="l">
              <a:buAutoNum type="arabicPeriod"/>
            </a:pPr>
            <a:r>
              <a:rPr lang="en-US" sz="1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 expenditure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If benefits of expenditure is received or  for more then one year , it is called capital expenditure  Ex: purchases of  Machinery.</a:t>
            </a:r>
          </a:p>
          <a:p>
            <a:pPr marL="342900" indent="-342900" algn="l">
              <a:buAutoNum type="arabicPeriod"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1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Differed Revenue  Expenditure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 are certain  expenditures which are revenue in nature but benefit of which is derived over number of years . Ex : Huge advertisement expenditure    </a:t>
            </a:r>
          </a:p>
          <a:p>
            <a:pPr marL="342900" indent="-342900" algn="l"/>
            <a:r>
              <a:rPr lang="en-US" sz="1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 :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excess of revenues over its related  expenses during an accounting year is profit</a:t>
            </a:r>
          </a:p>
          <a:p>
            <a:pPr marL="342900" indent="-342900" algn="l"/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profit= Revenue – Expenses</a:t>
            </a:r>
          </a:p>
          <a:p>
            <a:pPr marL="342900" indent="-342900" algn="l"/>
            <a:r>
              <a:rPr lang="en-US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Gain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  non recurring profit from events or transactions incidental to business such as sale of fixed assts, appreciation in the value of an asset etc.</a:t>
            </a:r>
          </a:p>
          <a:p>
            <a:pPr marL="342900" indent="-342900" algn="l"/>
            <a:r>
              <a:rPr lang="en-US" sz="22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excess of expenses of a period over its related revenues  is termed as </a:t>
            </a:r>
            <a:r>
              <a:rPr lang="en-US" sz="1800" dirty="0" smtClean="0"/>
              <a:t>loss.    </a:t>
            </a:r>
            <a:r>
              <a:rPr lang="en-US" dirty="0" smtClean="0"/>
              <a:t> </a:t>
            </a:r>
            <a:endParaRPr lang="en-IN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990599"/>
          </a:xfrm>
        </p:spPr>
        <p:txBody>
          <a:bodyPr>
            <a:noAutofit/>
          </a:bodyPr>
          <a:lstStyle/>
          <a:p>
            <a:r>
              <a:rPr lang="en-IN" sz="3200" dirty="0" smtClean="0"/>
              <a:t>Goods and cash are base for purchase, sales, debtors and creditors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676400"/>
            <a:ext cx="7391400" cy="48768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IN" sz="19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Goods</a:t>
            </a:r>
            <a:r>
              <a:rPr lang="en-IN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The products in which the business deal in. the items that are purchased for the purpose of resale and not for use in the business are called goods. </a:t>
            </a:r>
          </a:p>
          <a:p>
            <a:pPr algn="l"/>
            <a:r>
              <a:rPr lang="en-IN" sz="1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Purchases</a:t>
            </a:r>
            <a:r>
              <a:rPr lang="en-IN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The item purchases is used only for the goods produced by a business for resale . In case of trading concerns it is purchases of final goods and in manufacturing concern it is purchases of raw materials . Purchases may be cash purchases or credit purchases.</a:t>
            </a:r>
          </a:p>
          <a:p>
            <a:pPr algn="l"/>
            <a:r>
              <a:rPr lang="en-IN" sz="1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Purchase</a:t>
            </a:r>
            <a:r>
              <a:rPr lang="en-IN" sz="19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1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Return:</a:t>
            </a:r>
            <a:r>
              <a:rPr lang="en-IN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When purchased goods are returned to the suppliers , theses are  known as purchase return. </a:t>
            </a:r>
          </a:p>
          <a:p>
            <a:pPr algn="l"/>
            <a:r>
              <a:rPr lang="en-IN" sz="19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Sales</a:t>
            </a:r>
            <a:r>
              <a:rPr lang="en-IN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Sales are total revenues from goods sold  or services provided to customers . Sales may be cash sales or credit sales. </a:t>
            </a:r>
          </a:p>
          <a:p>
            <a:pPr algn="l"/>
            <a:r>
              <a:rPr lang="en-IN" sz="19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Sales Return</a:t>
            </a:r>
            <a:r>
              <a:rPr lang="en-IN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When goods are returned from customer due to any reason is known as sales return. </a:t>
            </a:r>
          </a:p>
          <a:p>
            <a:pPr algn="l"/>
            <a:r>
              <a:rPr lang="en-IN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Debtors </a:t>
            </a:r>
            <a:r>
              <a:rPr lang="en-IN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Debtors are persons / other entities to whom business has sold goods and services on credit  and the amount has not received yet . These are current assets of the business.</a:t>
            </a:r>
          </a:p>
          <a:p>
            <a:pPr algn="l"/>
            <a:r>
              <a:rPr lang="en-IN" sz="1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Creditors</a:t>
            </a:r>
            <a:r>
              <a:rPr lang="en-IN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If the business buys goods and services on credit and amount is still to be paid to the person  or other entities are called creditors . These are the current  liabilities for the business.  </a:t>
            </a:r>
          </a:p>
          <a:p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1450</Words>
  <Application>Microsoft Office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  WELCOME    STUDENTS</vt:lpstr>
      <vt:lpstr>Introduction to Accounting </vt:lpstr>
      <vt:lpstr>Accounting Information - Qualitative Characteristics </vt:lpstr>
      <vt:lpstr>Role of Accounting in Business</vt:lpstr>
      <vt:lpstr>Basic Accounting Terms in Business Transaction</vt:lpstr>
      <vt:lpstr>Assets</vt:lpstr>
      <vt:lpstr>Liabilities and receipts</vt:lpstr>
      <vt:lpstr>What do you mean by expenses and expenditure ?  </vt:lpstr>
      <vt:lpstr>Goods and cash are base for purchase, sales, debtors and creditors </vt:lpstr>
      <vt:lpstr>Bills receivable , bills payable, Discount and its type</vt:lpstr>
      <vt:lpstr>Income, stock, cost and voucher </vt:lpstr>
      <vt:lpstr>Thank You Students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N.Paranjothi  </dc:title>
  <dc:creator>acer</dc:creator>
  <cp:lastModifiedBy>Windows User</cp:lastModifiedBy>
  <cp:revision>12</cp:revision>
  <dcterms:created xsi:type="dcterms:W3CDTF">2006-08-16T00:00:00Z</dcterms:created>
  <dcterms:modified xsi:type="dcterms:W3CDTF">2020-07-17T04:30:21Z</dcterms:modified>
</cp:coreProperties>
</file>